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0.webp" ContentType="image/webp"/>
  <Override PartName="/ppt/media/image5.webp" ContentType="image/webp"/>
  <Override PartName="/ppt/media/image6.webp" ContentType="image/webp"/>
  <Override PartName="/ppt/media/image8.webp" ContentType="image/webp"/>
  <Override PartName="/ppt/media/image9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503" r:id="rId3"/>
    <p:sldId id="1949" r:id="rId5"/>
    <p:sldId id="1950" r:id="rId6"/>
    <p:sldId id="1920" r:id="rId7"/>
    <p:sldId id="1898" r:id="rId8"/>
    <p:sldId id="1928" r:id="rId9"/>
    <p:sldId id="1952" r:id="rId10"/>
    <p:sldId id="1937" r:id="rId11"/>
    <p:sldId id="1938" r:id="rId12"/>
    <p:sldId id="1939" r:id="rId13"/>
    <p:sldId id="1940" r:id="rId14"/>
    <p:sldId id="1941" r:id="rId15"/>
    <p:sldId id="1942" r:id="rId16"/>
    <p:sldId id="1943" r:id="rId17"/>
    <p:sldId id="1944" r:id="rId18"/>
    <p:sldId id="1951" r:id="rId19"/>
    <p:sldId id="1945" r:id="rId20"/>
    <p:sldId id="1946" r:id="rId21"/>
    <p:sldId id="1954" r:id="rId22"/>
    <p:sldId id="1947" r:id="rId23"/>
    <p:sldId id="1948" r:id="rId24"/>
  </p:sldIdLst>
  <p:sldSz cx="10167620" cy="5719445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起始节" id="{1680D23E-2E69-5E4F-B383-6571773845B6}">
          <p14:sldIdLst>
            <p14:sldId id="503"/>
            <p14:sldId id="1949"/>
            <p14:sldId id="1950"/>
            <p14:sldId id="1920"/>
          </p14:sldIdLst>
        </p14:section>
        <p14:section name="内容节" id="{CC20E8B7-C7A4-F745-8799-5931364FEEEB}">
          <p14:sldIdLst>
            <p14:sldId id="1898"/>
            <p14:sldId id="1928"/>
            <p14:sldId id="1952"/>
            <p14:sldId id="1937"/>
            <p14:sldId id="1938"/>
            <p14:sldId id="1939"/>
            <p14:sldId id="1940"/>
            <p14:sldId id="1941"/>
            <p14:sldId id="1942"/>
            <p14:sldId id="1943"/>
            <p14:sldId id="1944"/>
            <p14:sldId id="1951"/>
            <p14:sldId id="1945"/>
            <p14:sldId id="1946"/>
            <p14:sldId id="1954"/>
            <p14:sldId id="1947"/>
            <p14:sldId id="1948"/>
          </p14:sldIdLst>
        </p14:section>
        <p14:section name="无标题节" id="{163564ba-db71-4842-b702-29b0ad28b52e}">
          <p14:sldIdLst/>
        </p14:section>
        <p14:section name="结束节" id="{AFDF9ECB-FBDF-944C-97A6-0376092CAD1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13" userDrawn="1">
          <p15:clr>
            <a:srgbClr val="A4A3A4"/>
          </p15:clr>
        </p15:guide>
        <p15:guide id="2" pos="133" userDrawn="1">
          <p15:clr>
            <a:srgbClr val="A4A3A4"/>
          </p15:clr>
        </p15:guide>
        <p15:guide id="3" orient="horz" pos="139" userDrawn="1">
          <p15:clr>
            <a:srgbClr val="A4A3A4"/>
          </p15:clr>
        </p15:guide>
        <p15:guide id="4" orient="horz" pos="804" userDrawn="1">
          <p15:clr>
            <a:srgbClr val="A4A3A4"/>
          </p15:clr>
        </p15:guide>
        <p15:guide id="5" pos="3202" userDrawn="1">
          <p15:clr>
            <a:srgbClr val="A4A3A4"/>
          </p15:clr>
        </p15:guide>
        <p15:guide id="6" orient="horz" pos="22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53FCFC"/>
    <a:srgbClr val="0078FF"/>
    <a:srgbClr val="002F43"/>
    <a:srgbClr val="20252D"/>
    <a:srgbClr val="81C5B8"/>
    <a:srgbClr val="BFBFBF"/>
    <a:srgbClr val="2663A7"/>
    <a:srgbClr val="40A693"/>
    <a:srgbClr val="F1F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11" autoAdjust="0"/>
    <p:restoredTop sz="55100" autoAdjust="0"/>
  </p:normalViewPr>
  <p:slideViewPr>
    <p:cSldViewPr snapToGrid="0" showGuides="1">
      <p:cViewPr varScale="1">
        <p:scale>
          <a:sx n="58" d="100"/>
          <a:sy n="58" d="100"/>
        </p:scale>
        <p:origin x="1902" y="33"/>
      </p:cViewPr>
      <p:guideLst>
        <p:guide orient="horz" pos="313"/>
        <p:guide pos="133"/>
        <p:guide orient="horz" pos="139"/>
        <p:guide orient="horz" pos="804"/>
        <p:guide pos="3202"/>
        <p:guide orient="horz" pos="2262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20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8B3C4-4890-3948-9363-923FD9C7568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E3F0E-A656-0A4E-995A-CEABC8483FA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BDA90-0165-49D6-9986-4CE6A86161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7938" cy="57197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51" y="297544"/>
            <a:ext cx="4103850" cy="2779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7938" cy="57197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053" y="297544"/>
            <a:ext cx="4103850" cy="2779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579572" cy="480453"/>
          </a:xfrm>
          <a:prstGeom prst="rect">
            <a:avLst/>
          </a:pr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9573" y="617765"/>
            <a:ext cx="95883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414336" y="62150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b="1" dirty="0">
              <a:solidFill>
                <a:srgbClr val="4276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2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3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4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8672" y="360359"/>
            <a:ext cx="9050597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58672" y="1081076"/>
            <a:ext cx="9050597" cy="4205316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304800"/>
            <a:ext cx="8770938" cy="11049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.xml"/><Relationship Id="rId4" Type="http://schemas.openxmlformats.org/officeDocument/2006/relationships/image" Target="../media/image2.png"/><Relationship Id="rId3" Type="http://schemas.openxmlformats.org/officeDocument/2006/relationships/tags" Target="../tags/tag6.xml"/><Relationship Id="rId2" Type="http://schemas.openxmlformats.org/officeDocument/2006/relationships/image" Target="../media/image4.png"/><Relationship Id="rId1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webp"/><Relationship Id="rId2" Type="http://schemas.openxmlformats.org/officeDocument/2006/relationships/image" Target="../media/image9.webp"/><Relationship Id="rId1" Type="http://schemas.openxmlformats.org/officeDocument/2006/relationships/image" Target="../media/image8.web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web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web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6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0195" y="0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rcRect l="5241" t="4897" r="5241" b="4897"/>
          <a:stretch>
            <a:fillRect/>
          </a:stretch>
        </p:blipFill>
        <p:spPr>
          <a:xfrm>
            <a:off x="1620456" y="206161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  <p:pic>
        <p:nvPicPr>
          <p:cNvPr id="22" name="图片 21" descr="背景图案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05"/>
            <a:ext cx="10171863" cy="5717557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>
          <a:xfrm>
            <a:off x="3816350" y="3635375"/>
            <a:ext cx="2534285" cy="500380"/>
          </a:xfrm>
          <a:prstGeom prst="roundRect">
            <a:avLst/>
          </a:prstGeom>
          <a:gradFill>
            <a:gsLst>
              <a:gs pos="0">
                <a:srgbClr val="53FCFC"/>
              </a:gs>
              <a:gs pos="100000">
                <a:srgbClr val="0078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/>
                </a:solidFill>
                <a:sym typeface="+mn-ea"/>
              </a:rPr>
              <a:t>项目成员：</a:t>
            </a:r>
            <a:r>
              <a:rPr lang="zh-CN" altLang="en-US" sz="1200" dirty="0" smtClean="0">
                <a:solidFill>
                  <a:schemeClr val="tx1"/>
                </a:solidFill>
                <a:sym typeface="+mn-ea"/>
              </a:rPr>
              <a:t>李宗泽</a:t>
            </a:r>
            <a:endParaRPr lang="zh-CN" altLang="en-US" sz="1200" dirty="0" smtClean="0">
              <a:solidFill>
                <a:schemeClr val="tx1"/>
              </a:solidFill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/>
                </a:solidFill>
                <a:sym typeface="+mn-ea"/>
              </a:rPr>
              <a:t>所在学习群：</a:t>
            </a:r>
            <a:r>
              <a:rPr lang="en-US" altLang="zh-CN" sz="1200" dirty="0" smtClean="0">
                <a:solidFill>
                  <a:schemeClr val="tx1"/>
                </a:solidFill>
                <a:sym typeface="+mn-ea"/>
              </a:rPr>
              <a:t>19</a:t>
            </a:r>
            <a:r>
              <a:rPr lang="zh-CN" altLang="en-US" sz="1200" dirty="0" smtClean="0">
                <a:solidFill>
                  <a:schemeClr val="tx1"/>
                </a:solidFill>
                <a:sym typeface="+mn-ea"/>
              </a:rPr>
              <a:t>群</a:t>
            </a:r>
            <a:endParaRPr lang="zh-CN" altLang="en-US" sz="12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64" y="672920"/>
            <a:ext cx="4627418" cy="31338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50035" y="2269173"/>
            <a:ext cx="7067550" cy="783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3600" b="1" spc="300" dirty="0" smtClean="0">
                <a:solidFill>
                  <a:schemeClr val="bg1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  <a:sym typeface="+mn-ea"/>
              </a:rPr>
              <a:t>与智者同行</a:t>
            </a:r>
            <a:r>
              <a:rPr kumimoji="1" lang="en-US" altLang="zh-CN" sz="3600" b="1" spc="300" dirty="0" smtClean="0">
                <a:solidFill>
                  <a:schemeClr val="bg1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  <a:sym typeface="+mn-ea"/>
              </a:rPr>
              <a:t> </a:t>
            </a:r>
            <a:r>
              <a:rPr kumimoji="1" lang="zh-CN" altLang="en-US" sz="3600" b="1" spc="300" dirty="0" smtClean="0">
                <a:solidFill>
                  <a:schemeClr val="bg1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  <a:sym typeface="+mn-ea"/>
              </a:rPr>
              <a:t>学人情世故</a:t>
            </a:r>
            <a:endParaRPr kumimoji="1" lang="zh-CN" altLang="en-US" sz="3600" b="1" spc="300" dirty="0" smtClean="0">
              <a:solidFill>
                <a:schemeClr val="bg1"/>
              </a:solidFill>
              <a:latin typeface="Source Han Sans SC Bold" panose="020B0500000000000000" pitchFamily="34" charset="-128"/>
              <a:ea typeface="Source Han Sans SC Bold" panose="020B0500000000000000" pitchFamily="34" charset="-128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434975" y="3369310"/>
            <a:ext cx="2318385" cy="23539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对个人用户的价值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帮助个人提升社交能力、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应对复杂人际场景、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减少冲突误解、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增强职场和社交竞争力。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应用</a:t>
            </a: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价值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805180" y="1076960"/>
            <a:ext cx="2125345" cy="212534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3745230" y="1076960"/>
            <a:ext cx="2200910" cy="220091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666865" y="1076960"/>
            <a:ext cx="2176145" cy="21761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212465" y="3451860"/>
            <a:ext cx="3388995" cy="2334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对组织和社会的价值</a:t>
            </a:r>
            <a:endParaRPr lang="zh-CN" altLang="en-US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在团队管理、企业文化建设、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谈判沟通培训方面提供决策参考，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优化内部沟通效率，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降低人际摩擦成本。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55715" y="3252788"/>
            <a:ext cx="3388995" cy="2703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商业价值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可用于人力资源培训、职业素养提升课程、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社交礼仪咨询服务，为相关产业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带来新的增值服务模式。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该模型有望成为社交教育、职场培训、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心理咨询行业中的重要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新型工具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为企业和个人创造可持续商业机会。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31191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5400" b="1" dirty="0">
                <a:solidFill>
                  <a:srgbClr val="FFFFFF"/>
                </a:solidFill>
              </a:rPr>
              <a:t> </a:t>
            </a:r>
            <a:r>
              <a:rPr lang="zh-CN" altLang="en-US" sz="5400" b="1" dirty="0">
                <a:solidFill>
                  <a:srgbClr val="FFFFFF"/>
                </a:solidFill>
              </a:rPr>
              <a:t>技术</a:t>
            </a:r>
            <a:r>
              <a:rPr lang="zh-CN" altLang="en-US" sz="5400" b="1" dirty="0">
                <a:solidFill>
                  <a:srgbClr val="FFFFFF"/>
                </a:solidFill>
              </a:rPr>
              <a:t>方案</a:t>
            </a:r>
            <a:endParaRPr lang="zh-CN" altLang="en-US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03</a:t>
              </a:r>
              <a:endParaRPr lang="zh-CN" altLang="en-US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459396" y="1041589"/>
            <a:ext cx="9249700" cy="4339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数据构造与选择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训练数据选自</a:t>
            </a:r>
            <a:r>
              <a: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r>
              <a: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千余行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真实或高仿真度的社交场景对话文本。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这些数据涵盖职场、家庭、商业洽谈、社交聚会等多元场景。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数据处理与隐私保护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在数据清洗与预处理环节，对敏感信息进行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去标识化和过滤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，确保数据质量与用户隐私保护。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对重复、无意义对话进行筛除，以确保训练语料的高质量与高相关度。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技术难点与创新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在数据扩充与清洗过程中，考虑到实际社交场景的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多变性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和对话上下文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关联性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对语料进行情境聚类和分类标注，从而提升模型理解复杂语境和情感要素的能力。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数据方案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201586" y="720279"/>
            <a:ext cx="9249700" cy="28619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模型选择与训练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：基于</a:t>
            </a:r>
            <a:r>
              <a: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Spark Max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基础模型，利用</a:t>
            </a:r>
            <a:r>
              <a: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LoRA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精调技术高效微调。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LoRA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能够在不需大规模参数更新的情况下，实现模型在特定垂直领域知识上的快速收敛。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架构与策略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：全局模块中使用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LoRA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作用机制，优化社交场景理解和对话生成质量。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通过适当的学习率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(8e-5)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、训练轮数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(10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和上下文长度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(2048 token)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的控制，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实现模型在准确度与生成速度间的平衡。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创新点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：将</a:t>
            </a:r>
            <a:r>
              <a: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Galore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BAdam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优化特性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开启，有助于在相对较短的时间内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达到较低的损失值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最终降至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0.15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左右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，并在后期保持稳定，体现了技术考量与调优策略的合理性。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微调方案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0" y="3582035"/>
            <a:ext cx="2490470" cy="2027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455" y="3582035"/>
            <a:ext cx="2807970" cy="20478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060" y="3582035"/>
            <a:ext cx="2620645" cy="2048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29286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sz="5400" b="1" dirty="0">
                <a:solidFill>
                  <a:srgbClr val="FFFFFF"/>
                </a:solidFill>
              </a:rPr>
              <a:t>模型质量</a:t>
            </a:r>
            <a:endParaRPr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04</a:t>
              </a:r>
              <a:endParaRPr lang="en-US" altLang="zh-CN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396240" y="841375"/>
            <a:ext cx="9249410" cy="23806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通过对比微调前后的模型回答样例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，可以发现微调后的模型在处理人情世故相关问题时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回答更具备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情境化、可行性和逻辑性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。用户在体验时，会发现模型不仅能回答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如何更好地与上司沟通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，还能结合用户描述的上下文给出更贴切的建议。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测试截图显示，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在多轮对话下模型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能持续抓住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核心问题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并提供实质性策略建议，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显著优于基础模型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仅给出笼统、单一的信息。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模型方案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2905" y="2070735"/>
            <a:ext cx="6722745" cy="3518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581951" y="1051749"/>
            <a:ext cx="9249700" cy="1938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该作品完成度高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，基于微调模型已发布成为可交互应用。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用户界面友好、对话流畅，可直接在实际场景中使用。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用户可通过自然语言输入问题，模型即时响应，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为用户提供一站式的人情世故咨询体验。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整体交互设计合理，满足用户在真实应用中的便捷与高效。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完整性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520" y="3209290"/>
            <a:ext cx="3783330" cy="21577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155" y="3199765"/>
            <a:ext cx="4097020" cy="2167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29286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sz="5400" b="1" dirty="0">
                <a:solidFill>
                  <a:srgbClr val="FFFFFF"/>
                </a:solidFill>
              </a:rPr>
              <a:t>团队</a:t>
            </a:r>
            <a:r>
              <a:rPr lang="zh-CN" sz="5400" b="1" dirty="0">
                <a:solidFill>
                  <a:srgbClr val="FFFFFF"/>
                </a:solidFill>
              </a:rPr>
              <a:t>介绍</a:t>
            </a:r>
            <a:endParaRPr lang="zh-CN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05</a:t>
              </a:r>
              <a:endParaRPr lang="en-US" altLang="zh-CN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581951" y="1171129"/>
            <a:ext cx="9249700" cy="32315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李宗泽</a:t>
            </a:r>
            <a:endParaRPr lang="en-US" altLang="zh-CN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计算机控制及自动化专业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理学硕士学位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南洋理工大学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软件工程（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+”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培养实验班）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工学学士学位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电子科技大学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我有扎实的编程基础，精通机器学习、人工智能研究、以及掌握全栈开发技术。</a:t>
            </a:r>
            <a:endParaRPr sz="160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团队</a:t>
            </a: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介绍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7355" y="1395730"/>
            <a:ext cx="2667000" cy="179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581951" y="1171129"/>
            <a:ext cx="9249700" cy="38779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李宗泽</a:t>
            </a:r>
            <a:endParaRPr lang="en-US" altLang="zh-CN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计算机控制及自动化专业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理学硕士学位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南洋理工大学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软件工程（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互联网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+”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培养实验班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工学学士学位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电子科技大学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我有扎实的编程基础，精通机器学习、人工智能研究、以及掌握全栈开发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技术。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442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4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Team introduction</a:t>
            </a:r>
            <a:endParaRPr lang="en-US" altLang="zh-CN" sz="24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圆角矩形 7"/>
          <p:cNvSpPr/>
          <p:nvPr/>
        </p:nvSpPr>
        <p:spPr>
          <a:xfrm>
            <a:off x="-440516" y="62986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1515" y="1642110"/>
            <a:ext cx="8439150" cy="3874135"/>
          </a:xfrm>
          <a:prstGeom prst="rect">
            <a:avLst/>
          </a:prstGeom>
        </p:spPr>
        <p:txBody>
          <a:bodyPr>
            <a:noAutofit/>
          </a:bodyPr>
          <a:p>
            <a:pPr indent="457200"/>
            <a:r>
              <a:rPr lang="zh-CN" altLang="en-US" sz="2400">
                <a:solidFill>
                  <a:schemeClr val="bg1"/>
                </a:solidFill>
              </a:rPr>
              <a:t>“与智者同行 学人情世故”是一款基于</a:t>
            </a:r>
            <a:r>
              <a:rPr lang="en-US" altLang="zh-CN" sz="2400">
                <a:solidFill>
                  <a:schemeClr val="bg1"/>
                </a:solidFill>
              </a:rPr>
              <a:t>Spark Max</a:t>
            </a:r>
            <a:r>
              <a:rPr lang="zh-CN" altLang="en-US" sz="2400">
                <a:solidFill>
                  <a:schemeClr val="bg1"/>
                </a:solidFill>
              </a:rPr>
              <a:t>基础模型并使用</a:t>
            </a:r>
            <a:r>
              <a:rPr lang="en-US" altLang="zh-CN" sz="2400">
                <a:solidFill>
                  <a:schemeClr val="bg1"/>
                </a:solidFill>
              </a:rPr>
              <a:t>LoRA</a:t>
            </a:r>
            <a:r>
              <a:rPr lang="zh-CN" altLang="en-US" sz="2400">
                <a:solidFill>
                  <a:schemeClr val="bg1"/>
                </a:solidFill>
              </a:rPr>
              <a:t>技术进行微调的</a:t>
            </a:r>
            <a:r>
              <a:rPr lang="en-US" altLang="zh-CN" sz="2400">
                <a:solidFill>
                  <a:schemeClr val="bg1"/>
                </a:solidFill>
              </a:rPr>
              <a:t>AI</a:t>
            </a:r>
            <a:r>
              <a:rPr lang="zh-CN" altLang="en-US" sz="2400">
                <a:solidFill>
                  <a:schemeClr val="bg1"/>
                </a:solidFill>
              </a:rPr>
              <a:t>聊天模型。该作品的训练数据来自</a:t>
            </a:r>
            <a:r>
              <a:rPr lang="en-US" altLang="zh-CN" sz="2400">
                <a:solidFill>
                  <a:schemeClr val="bg1"/>
                </a:solidFill>
              </a:rPr>
              <a:t>3</a:t>
            </a:r>
            <a:r>
              <a:rPr lang="zh-CN" altLang="en-US" sz="2400">
                <a:solidFill>
                  <a:schemeClr val="bg1"/>
                </a:solidFill>
              </a:rPr>
              <a:t>万</a:t>
            </a:r>
            <a:r>
              <a:rPr lang="en-US" altLang="zh-CN" sz="2400">
                <a:solidFill>
                  <a:schemeClr val="bg1"/>
                </a:solidFill>
              </a:rPr>
              <a:t>5</a:t>
            </a:r>
            <a:r>
              <a:rPr lang="zh-CN" altLang="en-US" sz="2400">
                <a:solidFill>
                  <a:schemeClr val="bg1"/>
                </a:solidFill>
              </a:rPr>
              <a:t>千多行以人情世故为主题的对话语料，为模型注入了深厚的人际交往智慧和社会经验。</a:t>
            </a:r>
            <a:endParaRPr lang="zh-CN" altLang="en-US" sz="2400">
              <a:solidFill>
                <a:schemeClr val="bg1"/>
              </a:solidFill>
            </a:endParaRPr>
          </a:p>
          <a:p>
            <a:pPr indent="457200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877585" y="6301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作品介绍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31191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5400" b="1" dirty="0">
                <a:solidFill>
                  <a:srgbClr val="FFFFFF"/>
                </a:solidFill>
              </a:rPr>
              <a:t> </a:t>
            </a:r>
            <a:r>
              <a:rPr lang="zh-CN" altLang="en-US" sz="5400" b="1" dirty="0">
                <a:solidFill>
                  <a:srgbClr val="FFFFFF"/>
                </a:solidFill>
              </a:rPr>
              <a:t>作品</a:t>
            </a:r>
            <a:r>
              <a:rPr lang="zh-CN" altLang="en-US" sz="5400" b="1" dirty="0">
                <a:solidFill>
                  <a:srgbClr val="FFFFFF"/>
                </a:solidFill>
              </a:rPr>
              <a:t>链接</a:t>
            </a:r>
            <a:endParaRPr lang="zh-CN" altLang="en-US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06</a:t>
              </a:r>
              <a:endParaRPr lang="en-US" altLang="zh-CN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581951" y="1171129"/>
            <a:ext cx="924970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sz="1600">
                <a:solidFill>
                  <a:schemeClr val="bg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- 开源代码仓库链接</a:t>
            </a:r>
            <a:endParaRPr sz="160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作品</a:t>
            </a: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链接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307590" y="4660265"/>
            <a:ext cx="5789930" cy="386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16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https://github.com/freshman2233/The-ways-of-the-world</a:t>
            </a:r>
            <a:endParaRPr lang="en-US" altLang="zh-CN" sz="1600" b="1" u="sng" dirty="0" smtClean="0">
              <a:solidFill>
                <a:schemeClr val="accent1">
                  <a:lumMod val="60000"/>
                  <a:lumOff val="40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1965" y="1769110"/>
            <a:ext cx="3313430" cy="2803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圆角矩形 7"/>
          <p:cNvSpPr/>
          <p:nvPr/>
        </p:nvSpPr>
        <p:spPr>
          <a:xfrm>
            <a:off x="-440516" y="62986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1515" y="1642110"/>
            <a:ext cx="8439150" cy="3874135"/>
          </a:xfrm>
          <a:prstGeom prst="rect">
            <a:avLst/>
          </a:prstGeom>
        </p:spPr>
        <p:txBody>
          <a:bodyPr>
            <a:noAutofit/>
          </a:bodyPr>
          <a:p>
            <a:pPr indent="457200"/>
            <a:r>
              <a:rPr lang="zh-CN" altLang="en-US" sz="2000">
                <a:solidFill>
                  <a:srgbClr val="FF0000"/>
                </a:solidFill>
              </a:rPr>
              <a:t>人情世故智慧传授</a:t>
            </a:r>
            <a:r>
              <a:rPr lang="zh-CN" altLang="en-US" sz="2000">
                <a:solidFill>
                  <a:schemeClr val="bg1"/>
                </a:solidFill>
              </a:rPr>
              <a:t>：通过</a:t>
            </a:r>
            <a:r>
              <a:rPr lang="zh-CN" altLang="en-US" sz="2000">
                <a:solidFill>
                  <a:srgbClr val="00B0F0"/>
                </a:solidFill>
              </a:rPr>
              <a:t>深度调优模型</a:t>
            </a:r>
            <a:r>
              <a:rPr lang="zh-CN" altLang="en-US" sz="2000">
                <a:solidFill>
                  <a:schemeClr val="bg1"/>
                </a:solidFill>
              </a:rPr>
              <a:t>，用户可向模型咨询职场、家庭、社交圈中的人情往来和社交礼仪问题，获得清晰可行的建议和思路。</a:t>
            </a:r>
            <a:endParaRPr lang="zh-CN" altLang="en-US" sz="2000">
              <a:solidFill>
                <a:schemeClr val="bg1"/>
              </a:solidFill>
            </a:endParaRPr>
          </a:p>
          <a:p>
            <a:pPr indent="457200"/>
            <a:endParaRPr lang="zh-CN" altLang="en-US" sz="2000">
              <a:solidFill>
                <a:schemeClr val="bg1"/>
              </a:solidFill>
            </a:endParaRPr>
          </a:p>
          <a:p>
            <a:pPr indent="457200"/>
            <a:r>
              <a:rPr lang="zh-CN" altLang="en-US" sz="2000">
                <a:solidFill>
                  <a:srgbClr val="FF0000"/>
                </a:solidFill>
              </a:rPr>
              <a:t>多场景应用</a:t>
            </a:r>
            <a:r>
              <a:rPr lang="zh-CN" altLang="en-US" sz="2000">
                <a:solidFill>
                  <a:schemeClr val="bg1"/>
                </a:solidFill>
              </a:rPr>
              <a:t>：无论是初入职场的新人，还是在人际关系处理上遇到瓶颈的职场老手，或是寻求更和谐家庭关系的普通用户，都能在该模型中获取针对性强、实用且</a:t>
            </a:r>
            <a:r>
              <a:rPr lang="zh-CN" altLang="en-US" sz="2000">
                <a:solidFill>
                  <a:srgbClr val="00B0F0"/>
                </a:solidFill>
              </a:rPr>
              <a:t>贴近现实</a:t>
            </a:r>
            <a:r>
              <a:rPr lang="zh-CN" altLang="en-US" sz="2000">
                <a:solidFill>
                  <a:schemeClr val="bg1"/>
                </a:solidFill>
              </a:rPr>
              <a:t>的参考意见。</a:t>
            </a:r>
            <a:endParaRPr lang="zh-CN" altLang="en-US" sz="2000">
              <a:solidFill>
                <a:schemeClr val="bg1"/>
              </a:solidFill>
            </a:endParaRPr>
          </a:p>
          <a:p>
            <a:pPr indent="457200"/>
            <a:endParaRPr lang="zh-CN" altLang="en-US" sz="2000">
              <a:solidFill>
                <a:schemeClr val="bg1"/>
              </a:solidFill>
            </a:endParaRPr>
          </a:p>
          <a:p>
            <a:pPr indent="457200"/>
            <a:r>
              <a:rPr lang="zh-CN" altLang="en-US" sz="2000">
                <a:solidFill>
                  <a:srgbClr val="FF0000"/>
                </a:solidFill>
              </a:rPr>
              <a:t>拟人化对话体验</a:t>
            </a:r>
            <a:r>
              <a:rPr lang="zh-CN" altLang="en-US" sz="2000">
                <a:solidFill>
                  <a:schemeClr val="bg1"/>
                </a:solidFill>
              </a:rPr>
              <a:t>：模型在回答中体现出一定的情感理解和社交逻辑，不仅能给出书本式的道理，更能结合情境给予</a:t>
            </a:r>
            <a:r>
              <a:rPr lang="zh-CN" altLang="en-US" sz="2000">
                <a:solidFill>
                  <a:srgbClr val="00B0F0"/>
                </a:solidFill>
              </a:rPr>
              <a:t>更接地气</a:t>
            </a:r>
            <a:r>
              <a:rPr lang="zh-CN" altLang="en-US" sz="2000">
                <a:solidFill>
                  <a:schemeClr val="bg1"/>
                </a:solidFill>
              </a:rPr>
              <a:t>的建议。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877585" y="6301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亮点与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865505" y="2183130"/>
            <a:ext cx="3611880" cy="700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1" dirty="0">
                <a:solidFill>
                  <a:srgbClr val="FFFFFF"/>
                </a:solidFill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n-ea"/>
                <a:sym typeface="+mn-lt"/>
              </a:rPr>
              <a:t>CONTENTS</a:t>
            </a:r>
            <a:endParaRPr lang="zh-CN" altLang="en-US" sz="4400" b="1" dirty="0">
              <a:solidFill>
                <a:srgbClr val="FFFFFF"/>
              </a:solidFill>
              <a:latin typeface="Source Han Sans SC Heavy" panose="020B0500000000000000" pitchFamily="34" charset="-128"/>
              <a:ea typeface="Source Han Sans SC Heavy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255377" y="1412108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项目</a:t>
            </a:r>
            <a:r>
              <a:rPr lang="zh-CN" altLang="en-US" sz="28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背景</a:t>
            </a:r>
            <a:endParaRPr lang="zh-CN" altLang="en-US" sz="28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69062" y="3130097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 dirty="0">
                <a:solidFill>
                  <a:srgbClr val="FFFFFF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</a:rPr>
              <a:t>技术方案</a:t>
            </a:r>
            <a:endParaRPr sz="2800" b="1" dirty="0">
              <a:solidFill>
                <a:srgbClr val="FFFFFF"/>
              </a:solidFill>
              <a:latin typeface="Source Han Sans SC Bold" panose="020B0500000000000000" pitchFamily="34" charset="-128"/>
              <a:ea typeface="Source Han Sans SC Bold" panose="020B0500000000000000" pitchFamily="34" charset="-128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55377" y="2249646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应用价值</a:t>
            </a:r>
            <a:endParaRPr lang="zh-CN" altLang="en-US" sz="28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69062" y="4007192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</a:rPr>
              <a:t>模型质量</a:t>
            </a:r>
            <a:endParaRPr lang="zh-CN" altLang="en-US" sz="2800" b="1" dirty="0">
              <a:solidFill>
                <a:srgbClr val="FFFFFF"/>
              </a:solidFill>
              <a:latin typeface="Source Han Sans SC Bold" panose="020B0500000000000000" pitchFamily="34" charset="-128"/>
              <a:ea typeface="Source Han Sans SC Bold" panose="020B0500000000000000" pitchFamily="34" charset="-128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95455" y="3022355"/>
            <a:ext cx="1837847" cy="7017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0078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目 录</a:t>
            </a:r>
            <a:endParaRPr kumimoji="1"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635726" y="1400539"/>
            <a:ext cx="608788" cy="519427"/>
            <a:chOff x="5144929" y="1400539"/>
            <a:chExt cx="608788" cy="519427"/>
          </a:xfrm>
        </p:grpSpPr>
        <p:sp>
          <p:nvSpPr>
            <p:cNvPr id="27" name="圆角矩形 26"/>
            <p:cNvSpPr/>
            <p:nvPr/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144929" y="1442885"/>
              <a:ext cx="608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01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630540" y="2249646"/>
            <a:ext cx="608788" cy="519427"/>
            <a:chOff x="5144929" y="1400539"/>
            <a:chExt cx="608788" cy="519427"/>
          </a:xfrm>
        </p:grpSpPr>
        <p:sp>
          <p:nvSpPr>
            <p:cNvPr id="36" name="圆角矩形 35"/>
            <p:cNvSpPr/>
            <p:nvPr/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144929" y="1442885"/>
              <a:ext cx="608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02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630540" y="3109546"/>
            <a:ext cx="608788" cy="519427"/>
            <a:chOff x="5144929" y="1400539"/>
            <a:chExt cx="608788" cy="519427"/>
          </a:xfrm>
        </p:grpSpPr>
        <p:sp>
          <p:nvSpPr>
            <p:cNvPr id="39" name="圆角矩形 38"/>
            <p:cNvSpPr/>
            <p:nvPr/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144929" y="1442885"/>
              <a:ext cx="608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03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630540" y="3969445"/>
            <a:ext cx="608788" cy="519427"/>
            <a:chOff x="5144929" y="1400539"/>
            <a:chExt cx="608788" cy="519427"/>
          </a:xfrm>
        </p:grpSpPr>
        <p:sp>
          <p:nvSpPr>
            <p:cNvPr id="43" name="圆角矩形 42"/>
            <p:cNvSpPr/>
            <p:nvPr/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144929" y="1442885"/>
              <a:ext cx="608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04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299551" y="1412604"/>
            <a:ext cx="608788" cy="519427"/>
            <a:chOff x="5144929" y="1400539"/>
            <a:chExt cx="608788" cy="519427"/>
          </a:xfrm>
        </p:grpSpPr>
        <p:sp>
          <p:nvSpPr>
            <p:cNvPr id="3" name="圆角矩形 2"/>
            <p:cNvSpPr/>
            <p:nvPr>
              <p:custDataLst>
                <p:tags r:id="rId1"/>
              </p:custDataLst>
            </p:nvPr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5144929" y="1442885"/>
              <a:ext cx="60878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05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294365" y="2261711"/>
            <a:ext cx="608788" cy="519427"/>
            <a:chOff x="5144929" y="1400539"/>
            <a:chExt cx="608788" cy="519427"/>
          </a:xfrm>
        </p:grpSpPr>
        <p:sp>
          <p:nvSpPr>
            <p:cNvPr id="6" name="圆角矩形 5"/>
            <p:cNvSpPr/>
            <p:nvPr>
              <p:custDataLst>
                <p:tags r:id="rId3"/>
              </p:custDataLst>
            </p:nvPr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4"/>
              </p:custDataLst>
            </p:nvPr>
          </p:nvSpPr>
          <p:spPr>
            <a:xfrm>
              <a:off x="5144929" y="1442885"/>
              <a:ext cx="60878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06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7908407" y="1454653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团队</a:t>
            </a:r>
            <a:r>
              <a:rPr lang="zh-CN" altLang="en-US" sz="2800" b="1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介绍</a:t>
            </a:r>
            <a:endParaRPr lang="zh-CN" altLang="en-US" sz="2800" b="1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7908407" y="2242053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作品</a:t>
            </a:r>
            <a:r>
              <a:rPr lang="zh-CN" altLang="en-US" sz="2800" dirty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链接</a:t>
            </a:r>
            <a:endParaRPr lang="zh-CN" altLang="en-US" sz="2800" dirty="0">
              <a:solidFill>
                <a:srgbClr val="FFFFFF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3" grpId="0"/>
      <p:bldP spid="25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29286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5400" b="1" dirty="0">
                <a:solidFill>
                  <a:srgbClr val="FFFFFF"/>
                </a:solidFill>
              </a:rPr>
              <a:t>项目</a:t>
            </a:r>
            <a:r>
              <a:rPr lang="zh-CN" altLang="en-US" sz="5400" b="1" dirty="0">
                <a:solidFill>
                  <a:srgbClr val="FFFFFF"/>
                </a:solidFill>
              </a:rPr>
              <a:t>背景</a:t>
            </a:r>
            <a:endParaRPr lang="zh-CN" altLang="en-US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01</a:t>
              </a:r>
              <a:endParaRPr lang="zh-CN" altLang="en-US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279056" y="841564"/>
            <a:ext cx="9249700" cy="4708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市场发展与用户需求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在当今复杂多变的社会环境中，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人们越来越关注如何更好地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处理人际关系、提升情商和增进社交效果。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社交技巧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不再只是所谓的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软技能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而是实际影响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职场晋升、商业谈判、</a:t>
            </a:r>
            <a:endParaRPr lang="zh-CN" altLang="en-US" sz="14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团队协作乃至家庭和睦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的关键能力。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行业问题与技术挑战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现有的社交礼仪或人情世故教育多通过书籍、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课程以及经验传承实现，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缺乏互动性与即时反馈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当用户遇到具体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复杂问题时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，很难快速获得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个性化、高可用的建议。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传统搜索引擎或问答平台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缺乏深层次的人际洞察与上下文理解能力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项目</a:t>
            </a: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背景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5617845" y="861695"/>
            <a:ext cx="4305935" cy="4305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211746" y="1182559"/>
            <a:ext cx="9249700" cy="3785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发展方向与未来趋势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驱动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的人情世故顾问可成为未来智能社交助手的雏形。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通过不断训练和优化，模型将更深刻地理解社会关系演变，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并对不同文化背景、职业群体给出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更定制化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的社交策略建议。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独特性与创新性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与传统知识库型产品相比，本项目从真实对话出发，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r>
              <a:rPr lang="en-US" altLang="zh-CN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千多行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人情世故场景对话作为训练数据，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使得模型回答更具备</a:t>
            </a:r>
            <a:r>
              <a:rPr lang="zh-CN" altLang="en-US" sz="1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情境化、人性化和实战性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这样的创新让用户不再只是获得理论，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而是能得到结合现实、可操作的社交建议。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项目</a:t>
            </a: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背景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5487670" y="986790"/>
            <a:ext cx="4275455" cy="4275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31191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5400" b="1" dirty="0">
                <a:solidFill>
                  <a:srgbClr val="FFFFFF"/>
                </a:solidFill>
              </a:rPr>
              <a:t> </a:t>
            </a:r>
            <a:r>
              <a:rPr lang="zh-CN" altLang="en-US" sz="5400" b="1" dirty="0">
                <a:solidFill>
                  <a:srgbClr val="FFFFFF"/>
                </a:solidFill>
              </a:rPr>
              <a:t>应用</a:t>
            </a:r>
            <a:r>
              <a:rPr lang="zh-CN" altLang="en-US" sz="5400" b="1" dirty="0">
                <a:solidFill>
                  <a:srgbClr val="FFFFFF"/>
                </a:solidFill>
              </a:rPr>
              <a:t>价值</a:t>
            </a:r>
            <a:endParaRPr lang="zh-CN" altLang="en-US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02</a:t>
              </a:r>
              <a:endParaRPr lang="zh-CN" altLang="en-US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298106" y="1562924"/>
            <a:ext cx="9249700" cy="3138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实用的社交策略输出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为用户提供针对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人情往来、职场关系、家庭矛盾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及朋友交际的实用沟通方案。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交互性咨询体验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用户通过对话方式快速获得建议，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随时随地进行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社交顾问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咨询。</a:t>
            </a:r>
            <a:endParaRPr lang="zh-CN" altLang="en-US" sz="1600">
              <a:solidFill>
                <a:schemeClr val="bg1"/>
              </a:solidFill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功能</a:t>
            </a:r>
            <a:r>
              <a:rPr lang="zh-CN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</a:rPr>
              <a:t>设计</a:t>
            </a:r>
            <a:endParaRPr lang="zh-CN" altLang="en-US" sz="28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2015" y="1562735"/>
            <a:ext cx="6283960" cy="3285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15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16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17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18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19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COMMONDATA" val="eyJoZGlkIjoiMjk3ODU2NTkzODRjNWFlMjU0YWE4NTZjYzY0Njk5Y2IifQ==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ww.99ppt.com">
  <a:themeElements>
    <a:clrScheme name="0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636989099528524091</Template>
  <TotalTime>0</TotalTime>
  <Words>2191</Words>
  <Application>WPS 演示</Application>
  <PresentationFormat>自定义</PresentationFormat>
  <Paragraphs>210</Paragraphs>
  <Slides>21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Source Han Sans SC Bold</vt:lpstr>
      <vt:lpstr>Yu Gothic UI</vt:lpstr>
      <vt:lpstr>Source Han Sans SC Heavy</vt:lpstr>
      <vt:lpstr>阿里巴巴普惠体 B</vt:lpstr>
      <vt:lpstr>Source Han Sans SC</vt:lpstr>
      <vt:lpstr>Arial Bold</vt:lpstr>
      <vt:lpstr>Arial Unicode MS</vt:lpstr>
      <vt:lpstr>等线</vt:lpstr>
      <vt:lpstr>www.99ppt.com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文化运营团队-无多</dc:creator>
  <cp:lastModifiedBy>freshman2233</cp:lastModifiedBy>
  <cp:revision>881</cp:revision>
  <cp:lastPrinted>2024-12-14T17:30:00Z</cp:lastPrinted>
  <dcterms:created xsi:type="dcterms:W3CDTF">2024-12-14T17:30:00Z</dcterms:created>
  <dcterms:modified xsi:type="dcterms:W3CDTF">2024-12-21T03:46:28Z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15C6C508C8334CA6E1A05D6715C1F75C_43</vt:lpwstr>
  </property>
</Properties>
</file>